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Dosis" panose="02010303020202060003" pitchFamily="50" charset="0"/>
      <p:regular r:id="rId17"/>
      <p:bold r:id="rId18"/>
    </p:embeddedFont>
    <p:embeddedFont>
      <p:font typeface="Nunito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3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baabb6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baabb6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baabb6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baabb6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558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baabb6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baabb6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3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baabb6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baabb6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144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baabb6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baabb6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26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baabb6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baabb6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baabb6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baabb6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6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baabb6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baabb6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40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9baabb6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9baabb6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86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fuad-saifuddi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hyperlink" Target="http://www.linkedin.com/in/muhammad-fuad-saifuddin" TargetMode="External"/><Relationship Id="rId4" Type="http://schemas.openxmlformats.org/officeDocument/2006/relationships/hyperlink" Target="mailto:muh.fuad.saifuddin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0" y="1450625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>
                <a:latin typeface="Dosis"/>
                <a:ea typeface="Dosis"/>
                <a:cs typeface="Dosis"/>
                <a:sym typeface="Dosis"/>
              </a:rPr>
              <a:t>Predict Customer Personality to boost marketing campaign by using Machine Learning</a:t>
            </a:r>
            <a:endParaRPr sz="318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C698DA2F-18EF-BE0B-CBFE-8DA09AA12259}"/>
              </a:ext>
            </a:extLst>
          </p:cNvPr>
          <p:cNvSpPr txBox="1"/>
          <p:nvPr/>
        </p:nvSpPr>
        <p:spPr>
          <a:xfrm>
            <a:off x="6008077" y="750729"/>
            <a:ext cx="2402400" cy="108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Created by: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Muhammad Fu’ad Saifuddin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Email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  <a:hlinkClick r:id="rId4"/>
              </a:rPr>
              <a:t>muh.fuad.saifuddin@gmail.com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Linkedin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/>
                <a:ea typeface="Dosis"/>
                <a:cs typeface="Dosis"/>
                <a:sym typeface="Dosis"/>
              </a:rPr>
              <a:t> 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cs typeface="Arial"/>
                <a:sym typeface="Arial"/>
                <a:hlinkClick r:id="rId5"/>
              </a:rPr>
              <a:t>www.linkedin.com/in/muhammad-fuad-saifuddin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cs typeface="Arial"/>
                <a:sym typeface="Arial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Google Shape;101;p25">
            <a:extLst>
              <a:ext uri="{FF2B5EF4-FFF2-40B4-BE49-F238E27FC236}">
                <a16:creationId xmlns:a16="http://schemas.microsoft.com/office/drawing/2014/main" id="{582C39C9-A09D-B741-2EAF-9A58983CEF38}"/>
              </a:ext>
            </a:extLst>
          </p:cNvPr>
          <p:cNvPicPr preferRelativeResize="0"/>
          <p:nvPr/>
        </p:nvPicPr>
        <p:blipFill>
          <a:blip r:embed="rId6"/>
          <a:srcRect t="12500" b="12500"/>
          <a:stretch/>
        </p:blipFill>
        <p:spPr>
          <a:xfrm>
            <a:off x="4665150" y="685600"/>
            <a:ext cx="1218600" cy="121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102;p25">
            <a:extLst>
              <a:ext uri="{FF2B5EF4-FFF2-40B4-BE49-F238E27FC236}">
                <a16:creationId xmlns:a16="http://schemas.microsoft.com/office/drawing/2014/main" id="{51FA2196-6B50-C230-118A-2DCA359C46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65150" y="2202424"/>
            <a:ext cx="4167000" cy="2477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US" sz="105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 am a physics engineering graduate from Gadjah </a:t>
            </a:r>
            <a:r>
              <a:rPr lang="en-US" sz="105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Mada</a:t>
            </a:r>
            <a:r>
              <a:rPr lang="en-US" sz="105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University and currently working as a research and development team at PT Indonesia Nikka Chemicals, and currently handling with the development of an environmentally friendly peroxide stabilizer agent. </a:t>
            </a:r>
          </a:p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US" sz="105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 have an interest on Machine Learning and seeking for the opportunity to work as a data scientist. I recently completed my data science and machine learning specialization non-degree education program at </a:t>
            </a:r>
            <a:r>
              <a:rPr lang="en-US" sz="105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Rakamin</a:t>
            </a:r>
            <a:r>
              <a:rPr lang="en-US" sz="105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Academy with an Excellent Grade. My final project is about loan risk prediction based on customer behavior using classification supervised learning. You can check it at my </a:t>
            </a:r>
            <a:r>
              <a:rPr lang="en-US" sz="1050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github</a:t>
            </a:r>
            <a:r>
              <a:rPr lang="en-US" sz="105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on this  following link:</a:t>
            </a:r>
          </a:p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US" sz="105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https://github.com/fuad-saifuddin/</a:t>
            </a:r>
            <a:endParaRPr lang="en-US" sz="105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37175"/>
            <a:ext cx="8180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98" b="1">
                <a:latin typeface="Roboto"/>
                <a:ea typeface="Roboto"/>
                <a:cs typeface="Roboto"/>
                <a:sym typeface="Roboto"/>
              </a:rPr>
              <a:t>Data Modeling</a:t>
            </a:r>
            <a:endParaRPr sz="17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79FB9-B783-CE32-105C-25DE3E07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7" y="2831576"/>
            <a:ext cx="4275440" cy="211564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1480D-41BD-895A-6D92-BE044D88958D}"/>
              </a:ext>
            </a:extLst>
          </p:cNvPr>
          <p:cNvSpPr txBox="1"/>
          <p:nvPr/>
        </p:nvSpPr>
        <p:spPr>
          <a:xfrm>
            <a:off x="5721177" y="2202417"/>
            <a:ext cx="3101547" cy="7386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Menggunakan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Elbow method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dilihat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bahwa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jumlah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paling optimum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adalah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4.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7EF0F-510E-DE14-2FFE-437B9D26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37" y="636966"/>
            <a:ext cx="4275440" cy="2118018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37175"/>
            <a:ext cx="8180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98" b="1">
                <a:latin typeface="Roboto"/>
                <a:ea typeface="Roboto"/>
                <a:cs typeface="Roboto"/>
                <a:sym typeface="Roboto"/>
              </a:rPr>
              <a:t>Data Modeling</a:t>
            </a:r>
            <a:endParaRPr sz="17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1480D-41BD-895A-6D92-BE044D88958D}"/>
              </a:ext>
            </a:extLst>
          </p:cNvPr>
          <p:cNvSpPr txBox="1"/>
          <p:nvPr/>
        </p:nvSpPr>
        <p:spPr>
          <a:xfrm>
            <a:off x="5720634" y="1160186"/>
            <a:ext cx="3101547" cy="304698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Berdasarkan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penjabaran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data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terhadap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atas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disimpulkan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bahwa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pelanggan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terbagi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menjadi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4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kategori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: </a:t>
            </a:r>
          </a:p>
          <a:p>
            <a:pPr algn="ctr"/>
            <a:endParaRPr lang="en-US" sz="1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0 =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Pelanggan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baru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total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pengeluaran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pembelian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rendah</a:t>
            </a:r>
            <a:endParaRPr lang="en-US" sz="1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en-US" sz="1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2.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1 =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Pelanggan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lama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total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pengeluaran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pembelian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rendah</a:t>
            </a:r>
            <a:endParaRPr lang="en-US" sz="1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en-US" sz="1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2 =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Pelanggan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baru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total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pengeluaran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pembelian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tinggi</a:t>
            </a:r>
            <a:endParaRPr lang="en-US" sz="1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ctr"/>
            <a:endParaRPr lang="en-US" sz="1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3 =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Pelanggan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lama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total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pegeluaran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pembelian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tinggi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D208C-D2CC-8A9B-2ABA-88DD3760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19" y="3086097"/>
            <a:ext cx="5014234" cy="121992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F470F-F819-EB4D-300B-495461193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6" y="1112527"/>
            <a:ext cx="5014777" cy="157115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469744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37175"/>
            <a:ext cx="8180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98" b="1">
                <a:latin typeface="Roboto"/>
                <a:ea typeface="Roboto"/>
                <a:cs typeface="Roboto"/>
                <a:sym typeface="Roboto"/>
              </a:rPr>
              <a:t>Data Modeling</a:t>
            </a:r>
            <a:endParaRPr sz="17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1480D-41BD-895A-6D92-BE044D88958D}"/>
              </a:ext>
            </a:extLst>
          </p:cNvPr>
          <p:cNvSpPr txBox="1"/>
          <p:nvPr/>
        </p:nvSpPr>
        <p:spPr>
          <a:xfrm>
            <a:off x="1725736" y="3356375"/>
            <a:ext cx="5692527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Meskipun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nilai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silhouette score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untuk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4 cluster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lebih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rendah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dibandingkan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2 cluster,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akan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tetapi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menggunakan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4 cluster,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variasi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pelanggan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dijelaskan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lebih</a:t>
            </a:r>
            <a:r>
              <a:rPr lang="en-US" sz="1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baik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6184A-258F-6A9A-1F58-DF2F94ADD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04" y="1140794"/>
            <a:ext cx="2514569" cy="1840932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EBC43-A2CB-C3CD-114A-B0612267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43" y="1128467"/>
            <a:ext cx="5121908" cy="1844942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768130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37175"/>
            <a:ext cx="8180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98" b="1">
                <a:latin typeface="Roboto"/>
                <a:ea typeface="Roboto"/>
                <a:cs typeface="Roboto"/>
                <a:sym typeface="Roboto"/>
              </a:rPr>
              <a:t>Customer Personality Analysis for Marketing Retargeting</a:t>
            </a:r>
            <a:endParaRPr sz="17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FBEAF6-8F27-FB72-B9B6-BCB9C244C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9" y="1753705"/>
            <a:ext cx="4216152" cy="3285314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6A86F-F056-7EB4-4308-5DBD7919271A}"/>
              </a:ext>
            </a:extLst>
          </p:cNvPr>
          <p:cNvSpPr txBox="1"/>
          <p:nvPr/>
        </p:nvSpPr>
        <p:spPr>
          <a:xfrm>
            <a:off x="4935275" y="1377864"/>
            <a:ext cx="3929449" cy="28931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2 dan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3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merupakan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nilai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conversion rate paling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tinggi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diantara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4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ada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2 dan 3 juga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merupakan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dengan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jumlah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pengeluaran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pembelian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tinggi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algn="just"/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Maka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dari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itu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2 dan 3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merupakan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yang paling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menguntungkan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sehingga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tim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marketing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lebih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baik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fokus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pada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kedua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kluster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ini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agar campaign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lebih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tepat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sasaran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menghasilkan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impact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bisnis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lebih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menguntungkan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8C1D5-C276-F7B1-C8CC-A0D970FDA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49" y="691899"/>
            <a:ext cx="4218242" cy="102626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506875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berkembang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pesat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saat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mengetahui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perilaku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customer personality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nya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sehingga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memberikan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layanan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serta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manfaat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lebih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baik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kepada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customers yang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berpotensi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menjadi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loyal customers.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mengolah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data historical marketing campaign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guna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menaikkan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performa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menyasar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customers yang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tepat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agar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bertransaksi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di platform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dari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insight data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tersebut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fokus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kita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model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prediksi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kluster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sehingga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memudahkan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dalam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keputusan</a:t>
            </a: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Conversion Rate Analysis Based on Income, Spending and Age</a:t>
            </a:r>
            <a:endParaRPr b="1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AE7378-E72B-9744-E42F-672468F1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54" y="914120"/>
            <a:ext cx="5745891" cy="254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6DE7DC-32BD-8B54-416C-15B997252010}"/>
              </a:ext>
            </a:extLst>
          </p:cNvPr>
          <p:cNvSpPr txBox="1"/>
          <p:nvPr/>
        </p:nvSpPr>
        <p:spPr>
          <a:xfrm>
            <a:off x="2354553" y="3869769"/>
            <a:ext cx="46028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Mayoritas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pelanggan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memiliki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usia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30-50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tahun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akan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tetapi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persentase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response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pelanggan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paling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tinggi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ada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pada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kategori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usia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di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bawah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30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tahun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Conversion Rate Analysis Based on Income, Spending and Age</a:t>
            </a:r>
            <a:endParaRPr b="1" i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7DCF4-7620-7604-CA2C-61C8D065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46" y="1093875"/>
            <a:ext cx="3327180" cy="2429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8D934-60A0-69EE-C8E6-540897A3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2" y="865275"/>
            <a:ext cx="4052308" cy="4052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14D06-41F6-5353-408B-DFA76DEBA589}"/>
              </a:ext>
            </a:extLst>
          </p:cNvPr>
          <p:cNvSpPr txBox="1"/>
          <p:nvPr/>
        </p:nvSpPr>
        <p:spPr>
          <a:xfrm>
            <a:off x="5210175" y="3792232"/>
            <a:ext cx="3714432" cy="7386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Semakin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besar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penghasilan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dan total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pengeluaran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maka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akan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semakin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tinggi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nilai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conversion rate.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37175"/>
            <a:ext cx="8180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98" b="1">
                <a:latin typeface="Roboto"/>
                <a:ea typeface="Roboto"/>
                <a:cs typeface="Roboto"/>
                <a:sym typeface="Roboto"/>
              </a:rPr>
              <a:t>Data Cleaning &amp; Preprocessing</a:t>
            </a:r>
            <a:endParaRPr sz="17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6BA9C-5258-3935-D5A5-1E6EF45A4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68" y="648416"/>
            <a:ext cx="1505087" cy="374237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A6E77-33F7-2CBF-7091-DA2DE1A871B6}"/>
              </a:ext>
            </a:extLst>
          </p:cNvPr>
          <p:cNvSpPr txBox="1"/>
          <p:nvPr/>
        </p:nvSpPr>
        <p:spPr>
          <a:xfrm>
            <a:off x="3519354" y="1689350"/>
            <a:ext cx="5266300" cy="246221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24 data missing value pada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Income dan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conversion_rate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;</a:t>
            </a:r>
          </a:p>
          <a:p>
            <a:pPr marL="346075" indent="-173038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Missing value pada data income kami </a:t>
            </a:r>
            <a:r>
              <a:rPr lang="en-US" dirty="0" err="1">
                <a:solidFill>
                  <a:schemeClr val="tx1"/>
                </a:solidFill>
              </a:rPr>
              <a:t>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median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data Income, </a:t>
            </a:r>
            <a:r>
              <a:rPr lang="en-US" dirty="0" err="1">
                <a:solidFill>
                  <a:schemeClr val="tx1"/>
                </a:solidFill>
              </a:rPr>
              <a:t>hal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persebaran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data income skew </a:t>
            </a:r>
            <a:r>
              <a:rPr lang="en-US" dirty="0" err="1">
                <a:solidFill>
                  <a:schemeClr val="tx1"/>
                </a:solidFill>
              </a:rPr>
              <a:t>positif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median </a:t>
            </a:r>
            <a:r>
              <a:rPr lang="en-US" dirty="0" err="1">
                <a:solidFill>
                  <a:schemeClr val="tx1"/>
                </a:solidFill>
              </a:rPr>
              <a:t>lebih</a:t>
            </a:r>
            <a:r>
              <a:rPr lang="en-US" dirty="0">
                <a:solidFill>
                  <a:schemeClr val="tx1"/>
                </a:solidFill>
              </a:rPr>
              <a:t> kami </a:t>
            </a:r>
            <a:r>
              <a:rPr lang="en-US" dirty="0" err="1">
                <a:solidFill>
                  <a:schemeClr val="tx1"/>
                </a:solidFill>
              </a:rPr>
              <a:t>pilih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mengisi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kosong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tersebut</a:t>
            </a:r>
            <a:endParaRPr lang="en-US" dirty="0">
              <a:solidFill>
                <a:schemeClr val="tx1"/>
              </a:solidFill>
            </a:endParaRPr>
          </a:p>
          <a:p>
            <a:pPr marL="346075" indent="-173038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Missing value pada data conversion rate kami </a:t>
            </a:r>
            <a:r>
              <a:rPr lang="en-US" dirty="0" err="1">
                <a:solidFill>
                  <a:schemeClr val="tx1"/>
                </a:solidFill>
              </a:rPr>
              <a:t>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nilai</a:t>
            </a:r>
            <a:r>
              <a:rPr lang="en-US" dirty="0">
                <a:solidFill>
                  <a:schemeClr val="tx1"/>
                </a:solidFill>
              </a:rPr>
              <a:t> 0. Hal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dikarenakan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setelah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lihat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lebih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jauh</a:t>
            </a:r>
            <a:r>
              <a:rPr lang="en-US" dirty="0">
                <a:solidFill>
                  <a:schemeClr val="tx1"/>
                </a:solidFill>
              </a:rPr>
              <a:t>, data missing value pada conversion rate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nilai</a:t>
            </a:r>
            <a:r>
              <a:rPr lang="en-US" dirty="0">
                <a:solidFill>
                  <a:schemeClr val="tx1"/>
                </a:solidFill>
              </a:rPr>
              <a:t> response = 0.</a:t>
            </a:r>
          </a:p>
          <a:p>
            <a:pPr marL="346075" indent="-173038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duplikat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ditemukan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060CE-CE1A-7012-809F-C8643FA2B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68" y="4495083"/>
            <a:ext cx="1505087" cy="486675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771486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37175"/>
            <a:ext cx="8180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98" b="1">
                <a:latin typeface="Roboto"/>
                <a:ea typeface="Roboto"/>
                <a:cs typeface="Roboto"/>
                <a:sym typeface="Roboto"/>
              </a:rPr>
              <a:t>Data Cleaning &amp; Preprocessing</a:t>
            </a:r>
            <a:endParaRPr sz="17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A6E77-33F7-2CBF-7091-DA2DE1A871B6}"/>
              </a:ext>
            </a:extLst>
          </p:cNvPr>
          <p:cNvSpPr txBox="1"/>
          <p:nvPr/>
        </p:nvSpPr>
        <p:spPr>
          <a:xfrm>
            <a:off x="942794" y="3381688"/>
            <a:ext cx="7426411" cy="7386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kami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temukan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bahwasannya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Z_Revenue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Z_CostContact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value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konstanta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saja</a:t>
            </a:r>
            <a:r>
              <a:rPr lang="en-US" dirty="0">
                <a:solidFill>
                  <a:schemeClr val="tx1"/>
                </a:solidFill>
              </a:rPr>
              <a:t>. Hal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menunjukkan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bahwa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kedua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yangkita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inginkan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kita</a:t>
            </a:r>
            <a:r>
              <a:rPr lang="en-US" dirty="0">
                <a:solidFill>
                  <a:schemeClr val="tx1"/>
                </a:solidFill>
              </a:rPr>
              <a:t> drop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92325-7A39-306B-B6B2-60B146DE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497" y="1356717"/>
            <a:ext cx="4525006" cy="178142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37175"/>
            <a:ext cx="8180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98" b="1">
                <a:latin typeface="Roboto"/>
                <a:ea typeface="Roboto"/>
                <a:cs typeface="Roboto"/>
                <a:sym typeface="Roboto"/>
              </a:rPr>
              <a:t>Data Cleaning &amp; Preprocessing</a:t>
            </a:r>
            <a:endParaRPr sz="17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A6E77-33F7-2CBF-7091-DA2DE1A871B6}"/>
              </a:ext>
            </a:extLst>
          </p:cNvPr>
          <p:cNvSpPr txBox="1"/>
          <p:nvPr/>
        </p:nvSpPr>
        <p:spPr>
          <a:xfrm>
            <a:off x="4572000" y="2443056"/>
            <a:ext cx="3510420" cy="7386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label encoding pada data education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karena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kategori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ada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tingkatan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88EEB-67A6-8253-B57C-13EE4FECD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569"/>
          <a:stretch/>
        </p:blipFill>
        <p:spPr>
          <a:xfrm>
            <a:off x="942794" y="906151"/>
            <a:ext cx="2372056" cy="116328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97128F-DA01-1634-BBFB-7BC6F3E98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94" y="2141318"/>
            <a:ext cx="2367065" cy="2649187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76144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37175"/>
            <a:ext cx="8180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98" b="1">
                <a:latin typeface="Roboto"/>
                <a:ea typeface="Roboto"/>
                <a:cs typeface="Roboto"/>
                <a:sym typeface="Roboto"/>
              </a:rPr>
              <a:t>Data Cleaning &amp; Preprocessing</a:t>
            </a:r>
            <a:endParaRPr sz="17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A6E77-33F7-2CBF-7091-DA2DE1A871B6}"/>
              </a:ext>
            </a:extLst>
          </p:cNvPr>
          <p:cNvSpPr txBox="1"/>
          <p:nvPr/>
        </p:nvSpPr>
        <p:spPr>
          <a:xfrm>
            <a:off x="942794" y="3730605"/>
            <a:ext cx="7426411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One hot encoding pada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marital status dan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membedakan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status 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berdasarkan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apakah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sedang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pernikahan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atau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88EEB-67A6-8253-B57C-13EE4FECD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31"/>
          <a:stretch/>
        </p:blipFill>
        <p:spPr>
          <a:xfrm>
            <a:off x="1110274" y="1206825"/>
            <a:ext cx="3305437" cy="187025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37E14-A43B-7819-7AB7-90F4B0B9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90" y="1191992"/>
            <a:ext cx="3277057" cy="1891061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60961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37175"/>
            <a:ext cx="8180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98" b="1">
                <a:latin typeface="Roboto"/>
                <a:ea typeface="Roboto"/>
                <a:cs typeface="Roboto"/>
                <a:sym typeface="Roboto"/>
              </a:rPr>
              <a:t>Data Cleaning &amp; Preprocessing</a:t>
            </a:r>
            <a:endParaRPr sz="1798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A6E77-33F7-2CBF-7091-DA2DE1A871B6}"/>
              </a:ext>
            </a:extLst>
          </p:cNvPr>
          <p:cNvSpPr txBox="1"/>
          <p:nvPr/>
        </p:nvSpPr>
        <p:spPr>
          <a:xfrm>
            <a:off x="942794" y="3574265"/>
            <a:ext cx="7509228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standarisasi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pada feature yang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model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klusterifikasi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machine learning.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Disini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menggunakan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pendekatan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RFM kami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memilih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ketiga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 feature di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</a:rPr>
              <a:t>atas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4292A-BA36-63BF-0C0B-D89CC1893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391" y="1523834"/>
            <a:ext cx="5325218" cy="170521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2604604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672</Words>
  <Application>Microsoft Office PowerPoint</Application>
  <PresentationFormat>On-screen Show (16:9)</PresentationFormat>
  <Paragraphs>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Nunito</vt:lpstr>
      <vt:lpstr>Dosis</vt:lpstr>
      <vt:lpstr>-apple-system</vt:lpstr>
      <vt:lpstr>Roboto</vt:lpstr>
      <vt:lpstr>Simple Light</vt:lpstr>
      <vt:lpstr>Simple Light</vt:lpstr>
      <vt:lpstr>Predict Customer Personality to boost marketing campaign by using Machine Learning</vt:lpstr>
      <vt:lpstr>Overview</vt:lpstr>
      <vt:lpstr>Conversion Rate Analysis Based on Income, Spending and Age</vt:lpstr>
      <vt:lpstr>Conversion Rate Analysis Based on Income, Spending and Age</vt:lpstr>
      <vt:lpstr>Data Cleaning &amp; Preprocessing</vt:lpstr>
      <vt:lpstr>Data Cleaning &amp; Preprocessing</vt:lpstr>
      <vt:lpstr>Data Cleaning &amp; Preprocessing</vt:lpstr>
      <vt:lpstr>Data Cleaning &amp; Preprocessing</vt:lpstr>
      <vt:lpstr>Data Cleaning &amp; Preprocessing</vt:lpstr>
      <vt:lpstr>Data Modeling</vt:lpstr>
      <vt:lpstr>Data Modeling</vt:lpstr>
      <vt:lpstr>Data Modeling</vt:lpstr>
      <vt:lpstr>Customer Personality Analysis for Marketing Retargeting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Customer Personality to boost marketing campaign by using Machine Learning</dc:title>
  <cp:lastModifiedBy>Muhammad Fu'ad Saifuddin</cp:lastModifiedBy>
  <cp:revision>2</cp:revision>
  <dcterms:modified xsi:type="dcterms:W3CDTF">2022-12-12T15:18:14Z</dcterms:modified>
</cp:coreProperties>
</file>